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420" r:id="rId2"/>
    <p:sldId id="432" r:id="rId3"/>
    <p:sldId id="407" r:id="rId4"/>
    <p:sldId id="418" r:id="rId5"/>
    <p:sldId id="417" r:id="rId6"/>
    <p:sldId id="402" r:id="rId7"/>
    <p:sldId id="408" r:id="rId8"/>
    <p:sldId id="409" r:id="rId9"/>
    <p:sldId id="422" r:id="rId10"/>
    <p:sldId id="423" r:id="rId11"/>
    <p:sldId id="424" r:id="rId12"/>
    <p:sldId id="431" r:id="rId1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galloway2715@gmail.com" initials="m" lastIdx="1" clrIdx="0">
    <p:extLst>
      <p:ext uri="{19B8F6BF-5375-455C-9EA6-DF929625EA0E}">
        <p15:presenceInfo xmlns:p15="http://schemas.microsoft.com/office/powerpoint/2012/main" userId="dc0b1c28089faa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4C8B3AB-527D-4081-A179-2080A264F4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(249)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78E710-3B5B-4FE5-BD8C-AB9A18A0764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3/3/2021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EDDEB9-C544-4BBB-A0B4-23A92DCC33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B8E261-75DA-4F36-9F98-476473D4C7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CB072-2D25-421A-B0D7-86B5DE53B2BC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51823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Class – The Life Of Christ (249)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3/3/2021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1125418-07AE-44CD-B08D-B10563A46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1480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83306">
              <a:defRPr/>
            </a:pPr>
            <a:fld id="{9E395396-3E20-41E1-96D8-CC01158FFDB2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83306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911953-3696-4841-8EE0-A810E2B91DD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3/3/2021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E633AE-F094-40CD-AE64-B2F04CB3556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7" name="Header Placeholder 6">
            <a:extLst>
              <a:ext uri="{FF2B5EF4-FFF2-40B4-BE49-F238E27FC236}">
                <a16:creationId xmlns:a16="http://schemas.microsoft.com/office/drawing/2014/main" id="{10DA85ED-3AC4-4E4C-897D-6AAE53B8D1D7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Class – The Life Of Christ (249)</a:t>
            </a:r>
          </a:p>
        </p:txBody>
      </p:sp>
    </p:spTree>
    <p:extLst>
      <p:ext uri="{BB962C8B-B14F-4D97-AF65-F5344CB8AC3E}">
        <p14:creationId xmlns:p14="http://schemas.microsoft.com/office/powerpoint/2010/main" val="3179734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80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1" y="4475026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 userDrawn="1"/>
        </p:nvSpPr>
        <p:spPr>
          <a:xfrm flipV="1">
            <a:off x="665756" y="726886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5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582650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10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3/6/2021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 userDrawn="1"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 userDrawn="1"/>
        </p:nvSpPr>
        <p:spPr>
          <a:xfrm flipH="1">
            <a:off x="6114726" y="1752329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999399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3/6/2021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8832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3/6/2021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5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4723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3/6/2021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56875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 userDrawn="1"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 userDrawn="1"/>
        </p:nvSpPr>
        <p:spPr>
          <a:xfrm rot="5400000">
            <a:off x="4267176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4" y="1151799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4" y="4897056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2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 userDrawn="1"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 userDrawn="1"/>
        </p:nvSpPr>
        <p:spPr>
          <a:xfrm flipV="1">
            <a:off x="564645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 userDrawn="1"/>
        </p:nvSpPr>
        <p:spPr>
          <a:xfrm flipH="1">
            <a:off x="6214739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2788033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4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 userDrawn="1"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59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 userDrawn="1"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2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42049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 userDrawn="1"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4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387697" y="335052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3814285" y="33029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 userDrawn="1"/>
        </p:nvSpPr>
        <p:spPr>
          <a:xfrm>
            <a:off x="392114" y="147693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3811328" y="1482004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1" y="518477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8220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 userDrawn="1"/>
        </p:nvSpPr>
        <p:spPr>
          <a:xfrm>
            <a:off x="380695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9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598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768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 userDrawn="1"/>
        </p:nvSpPr>
        <p:spPr bwMode="white">
          <a:xfrm>
            <a:off x="380695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3" y="1966453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3/6/2021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6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 userDrawn="1"/>
        </p:nvSpPr>
        <p:spPr>
          <a:xfrm flipV="1">
            <a:off x="5134329" y="372074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 userDrawn="1"/>
        </p:nvSpPr>
        <p:spPr>
          <a:xfrm flipH="1">
            <a:off x="8293830" y="5819528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6" y="668598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 userDrawn="1"/>
        </p:nvSpPr>
        <p:spPr>
          <a:xfrm flipH="1" flipV="1">
            <a:off x="8265988" y="361499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 userDrawn="1"/>
        </p:nvSpPr>
        <p:spPr>
          <a:xfrm>
            <a:off x="5149075" y="581952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 userDrawn="1"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8562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3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2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5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 userDrawn="1"/>
        </p:nvSpPr>
        <p:spPr>
          <a:xfrm rot="10800000" flipV="1">
            <a:off x="6399245" y="182027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 userDrawn="1"/>
        </p:nvSpPr>
        <p:spPr>
          <a:xfrm flipH="1">
            <a:off x="6214740" y="1685655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162212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1" y="2286002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3" y="2286002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3/6/2021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39179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 userDrawn="1"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3/6/2021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4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3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617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3888">
          <p15:clr>
            <a:srgbClr val="F26B43"/>
          </p15:clr>
        </p15:guide>
        <p15:guide id="10" pos="527">
          <p15:clr>
            <a:srgbClr val="F26B43"/>
          </p15:clr>
        </p15:guide>
        <p15:guide id="11" pos="48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889FE-7B85-40C7-8441-909223A9B3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8484" y="1592443"/>
            <a:ext cx="7128364" cy="2126159"/>
          </a:xfrm>
        </p:spPr>
        <p:txBody>
          <a:bodyPr>
            <a:spAutoFit/>
          </a:bodyPr>
          <a:lstStyle/>
          <a:p>
            <a:r>
              <a:rPr lang="en-US" dirty="0"/>
              <a:t>Lesson 14:</a:t>
            </a:r>
            <a:br>
              <a:rPr lang="en-US" dirty="0"/>
            </a:br>
            <a:r>
              <a:rPr lang="en-US" dirty="0"/>
              <a:t>Further Activities In Jerusalem And Judea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DC842-2DF4-46F3-AEC5-E38386DA68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8484" y="4676776"/>
            <a:ext cx="7128364" cy="1288879"/>
          </a:xfrm>
        </p:spPr>
        <p:txBody>
          <a:bodyPr>
            <a:spAutoFit/>
          </a:bodyPr>
          <a:lstStyle/>
          <a:p>
            <a:r>
              <a:rPr lang="en-US" sz="2000" dirty="0"/>
              <a:t>March 3, 2021</a:t>
            </a:r>
          </a:p>
          <a:p>
            <a:endParaRPr lang="en-US" sz="2000" dirty="0"/>
          </a:p>
          <a:p>
            <a:r>
              <a:rPr lang="en-US" sz="3200" dirty="0"/>
              <a:t>John 9:1-41</a:t>
            </a:r>
          </a:p>
        </p:txBody>
      </p:sp>
    </p:spTree>
    <p:extLst>
      <p:ext uri="{BB962C8B-B14F-4D97-AF65-F5344CB8AC3E}">
        <p14:creationId xmlns:p14="http://schemas.microsoft.com/office/powerpoint/2010/main" val="3253912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5" y="1484674"/>
            <a:ext cx="8267700" cy="522078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 John 10:1-6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original Greek word translated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“parable”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in the other gospel accounts is </a:t>
            </a:r>
            <a:r>
              <a:rPr lang="en-US" sz="2400" i="1" dirty="0" err="1">
                <a:solidFill>
                  <a:schemeClr val="tx1"/>
                </a:solidFill>
              </a:rPr>
              <a:t>parabole</a:t>
            </a:r>
            <a:r>
              <a:rPr lang="en-US" sz="2400" i="1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which literally means to </a:t>
            </a:r>
            <a:r>
              <a:rPr lang="en-US" sz="2400" i="1" dirty="0">
                <a:solidFill>
                  <a:schemeClr val="tx1"/>
                </a:solidFill>
              </a:rPr>
              <a:t>“throw along side of.”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 parable is something that is described to be </a:t>
            </a:r>
            <a:r>
              <a:rPr lang="en-US" sz="2400" i="1" dirty="0">
                <a:solidFill>
                  <a:schemeClr val="tx1"/>
                </a:solidFill>
              </a:rPr>
              <a:t>“like” </a:t>
            </a:r>
            <a:r>
              <a:rPr lang="en-US" sz="2400" dirty="0">
                <a:solidFill>
                  <a:schemeClr val="tx1"/>
                </a:solidFill>
              </a:rPr>
              <a:t>something else.</a:t>
            </a:r>
          </a:p>
          <a:p>
            <a:pPr marL="0" indent="0">
              <a:buNone/>
            </a:pPr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The original word here is a different word, </a:t>
            </a:r>
            <a:r>
              <a:rPr lang="en-US" sz="2400" i="1" dirty="0" err="1">
                <a:solidFill>
                  <a:schemeClr val="tx1"/>
                </a:solidFill>
              </a:rPr>
              <a:t>paroima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Jesus is using a figure of speech known as an “allegory.”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An allegory is an extended metaphor where the truth is implied by the illustration, but not specifically identified.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5CBB84E-8DAB-4D32-AE8C-C79C06D39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2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371483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1484674"/>
            <a:ext cx="8115301" cy="519514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 John 10:1-6</a:t>
            </a:r>
          </a:p>
          <a:p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“sheepfold” </a:t>
            </a:r>
            <a:r>
              <a:rPr lang="en-US" sz="2400" dirty="0">
                <a:solidFill>
                  <a:schemeClr val="tx1"/>
                </a:solidFill>
              </a:rPr>
              <a:t>was a roofless enclosure where several shepherds would take their sheep at night. The porter was the keeper of the door of the sheepfold.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When morning came the shepherds would separate their sheep by simply calling them. The sheep would follow their own shepherd, not the voice of a stranger.</a:t>
            </a:r>
          </a:p>
          <a:p>
            <a:r>
              <a:rPr lang="en-US" sz="2400" dirty="0">
                <a:solidFill>
                  <a:schemeClr val="tx1"/>
                </a:solidFill>
              </a:rPr>
              <a:t>Jesus is our shepherd, but we must follow His voice.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There are those who are false shepherds.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(cf. Ezekiel 34:1-10; Jeremiah 23:1-6)</a:t>
            </a:r>
          </a:p>
          <a:p>
            <a:r>
              <a:rPr lang="en-US" sz="2400" dirty="0">
                <a:solidFill>
                  <a:schemeClr val="tx1"/>
                </a:solidFill>
              </a:rPr>
              <a:t>cf. the responsibility of shepherds (elders) of a local church (flock). (Acts 20:28; 1 Peter 5:2)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E5B98AA-240F-4222-B8A6-C6BE56767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2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17865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75" y="1484674"/>
            <a:ext cx="8115301" cy="243169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 John 10:1-6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</a:t>
            </a:r>
            <a:r>
              <a:rPr lang="en-US" sz="2400" i="1" dirty="0">
                <a:solidFill>
                  <a:schemeClr val="tx1"/>
                </a:solidFill>
              </a:rPr>
              <a:t>“door” </a:t>
            </a:r>
            <a:r>
              <a:rPr lang="en-US" sz="2400" dirty="0">
                <a:solidFill>
                  <a:schemeClr val="tx1"/>
                </a:solidFill>
              </a:rPr>
              <a:t>is here spoken of with reference to the sheep.</a:t>
            </a:r>
          </a:p>
          <a:p>
            <a:r>
              <a:rPr lang="en-US" sz="2400" dirty="0">
                <a:solidFill>
                  <a:schemeClr val="tx1"/>
                </a:solidFill>
              </a:rPr>
              <a:t>NOTE: It becomes a symbol of entrance into protection and shelter, or exit to liberty and plenty.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80C4356-74D2-47D1-B2D5-57540E121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2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</p:spTree>
    <p:extLst>
      <p:ext uri="{BB962C8B-B14F-4D97-AF65-F5344CB8AC3E}">
        <p14:creationId xmlns:p14="http://schemas.microsoft.com/office/powerpoint/2010/main" val="62460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630186-ABD3-4E91-A2BC-095E7B5F36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1671630"/>
            <a:ext cx="3332988" cy="1631216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Jew’s reasoning: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9:16, 24-27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chemeClr val="tx1"/>
                </a:solidFill>
              </a:rPr>
              <a:t>“This man is not from God.”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chemeClr val="tx1"/>
                </a:solidFill>
              </a:rPr>
              <a:t>“We know that this man is a sinner”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84954A-CA79-4511-95EC-F9C3CA856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8700" y="3305211"/>
            <a:ext cx="3332988" cy="2010807"/>
          </a:xfrm>
        </p:spPr>
        <p:txBody>
          <a:bodyPr>
            <a:spAutoFit/>
          </a:bodyPr>
          <a:lstStyle/>
          <a:p>
            <a:pPr marL="457200" indent="-457200">
              <a:lnSpc>
                <a:spcPct val="100000"/>
              </a:lnSpc>
              <a:buFont typeface="+mj-lt"/>
              <a:buAutoNum type="arabicParenR"/>
            </a:pPr>
            <a:r>
              <a:rPr lang="en-US" sz="1800" dirty="0">
                <a:solidFill>
                  <a:schemeClr val="tx1"/>
                </a:solidFill>
              </a:rPr>
              <a:t>The Law forbade work on the Sabbath;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arenR"/>
            </a:pPr>
            <a:r>
              <a:rPr lang="en-US" sz="1800" dirty="0">
                <a:solidFill>
                  <a:schemeClr val="tx1"/>
                </a:solidFill>
              </a:rPr>
              <a:t>Jesus had healed on the Sabbath;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arenR"/>
            </a:pPr>
            <a:r>
              <a:rPr lang="en-US" sz="1800" dirty="0">
                <a:solidFill>
                  <a:schemeClr val="tx1"/>
                </a:solidFill>
              </a:rPr>
              <a:t> Therefore, Jesus was a sinner.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269DA-F0EE-4480-BFE7-DB0E022AFA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96612" y="1707987"/>
            <a:ext cx="3332988" cy="1323439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Blind man’s reasoning: 9:17, 28-34</a:t>
            </a:r>
          </a:p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chemeClr val="tx1"/>
                </a:solidFill>
              </a:rPr>
              <a:t> “He is a prophet.”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</a:rPr>
              <a:t> … reviled by the Jews.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9DAD0-A95C-47DB-A086-0E9106E710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72000" y="3302846"/>
            <a:ext cx="3444435" cy="2010807"/>
          </a:xfrm>
        </p:spPr>
        <p:txBody>
          <a:bodyPr>
            <a:sp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God heareth not sinners. (9:31)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This man opened my eyes. (9:25)</a:t>
            </a:r>
          </a:p>
          <a:p>
            <a:pPr marL="342900" indent="-342900">
              <a:lnSpc>
                <a:spcPct val="100000"/>
              </a:lnSpc>
              <a:buFont typeface="+mj-lt"/>
              <a:buAutoNum type="arabicParenR"/>
            </a:pPr>
            <a:r>
              <a:rPr lang="en-US" dirty="0">
                <a:solidFill>
                  <a:schemeClr val="tx1"/>
                </a:solidFill>
              </a:rPr>
              <a:t>If he were not of God, he could do nothing. (9:33)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D4A35F-1D18-4ECF-8F56-D5A027925D21}"/>
              </a:ext>
            </a:extLst>
          </p:cNvPr>
          <p:cNvSpPr txBox="1"/>
          <p:nvPr/>
        </p:nvSpPr>
        <p:spPr>
          <a:xfrm>
            <a:off x="605230" y="5449610"/>
            <a:ext cx="75866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John 9:32,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“Since the world began it was never heard that any one opened the eyes of a man born blind.”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6DD97BA-2A64-4942-9D03-34DE30B0F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83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1" y="1409258"/>
            <a:ext cx="8440328" cy="5447645"/>
          </a:xfr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NOTE: God has not promised to hear sinners’ prayers.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Though this man in John 9 was an uninspired man the truth he states is taught many times in the Scriptures. 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(Psalms 66:18; Proverbs 15:29; 28:9; cf. Acts 13:27)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God has promised to answer the prayers of those who keep His commandments. (1 Peter 3:12; 1 John 3:22; 5:14-15)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Alien sinners may pray to God as we see Cornelius doing (Acts 10:4,31), but God will answer only in keeping with His will. (Acts 10:33-34; 11:14; 10:48)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They rejected this man’s argument and cast him out without trying to answer him.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i="0" dirty="0">
                <a:solidFill>
                  <a:schemeClr val="tx1"/>
                </a:solidFill>
              </a:rPr>
              <a:t>John 9:34, </a:t>
            </a:r>
            <a:r>
              <a:rPr lang="en-US" sz="2000" dirty="0">
                <a:solidFill>
                  <a:schemeClr val="tx1"/>
                </a:solidFill>
              </a:rPr>
              <a:t>“They answered and said unto him, </a:t>
            </a:r>
            <a:r>
              <a:rPr lang="en-US" sz="2000" u="sng" dirty="0">
                <a:solidFill>
                  <a:schemeClr val="tx1"/>
                </a:solidFill>
              </a:rPr>
              <a:t>Thou wast altogether born in sins, and dost thou teach us</a:t>
            </a:r>
            <a:r>
              <a:rPr lang="en-US" sz="2000" dirty="0">
                <a:solidFill>
                  <a:schemeClr val="tx1"/>
                </a:solidFill>
              </a:rPr>
              <a:t>? And they cast him out.”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466E3F1-F9E9-4CBF-99D2-A818C2F3C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6898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1" y="1484674"/>
            <a:ext cx="8412048" cy="464280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“Note: As a footnote to this section, Merrill </a:t>
            </a:r>
            <a:r>
              <a:rPr lang="en-US" sz="2400" dirty="0" err="1">
                <a:solidFill>
                  <a:schemeClr val="tx1"/>
                </a:solidFill>
              </a:rPr>
              <a:t>Tenney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(Expositor’s Bible Commentary, Vol. 9, 105)</a:t>
            </a:r>
            <a:r>
              <a:rPr lang="en-US" sz="2400" dirty="0">
                <a:solidFill>
                  <a:schemeClr val="tx1"/>
                </a:solidFill>
              </a:rPr>
              <a:t>, suggests that the progress in the spiritual understanding of the person of Christ by the blind man in this passage culminates here.</a:t>
            </a:r>
          </a:p>
          <a:p>
            <a:pPr marL="0" indent="0">
              <a:buNone/>
            </a:pP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“</a:t>
            </a:r>
            <a:r>
              <a:rPr lang="en-US" sz="2400" b="1" dirty="0">
                <a:solidFill>
                  <a:schemeClr val="tx1"/>
                </a:solidFill>
              </a:rPr>
              <a:t>It is marked by progressive descriptions: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“‘The man they call Jesus’ (verse 11); ‘he is a prophet’ (verse 17); ‘from God’ (verse 33); ‘Son of Man’ (verse 35; assuming the alternative reading); and, lastly, ‘Lord’ (verse 38).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“The expression ‘Lord’ normally has the meaning ‘Sir’ (as in 4:11, 19; etc.), but in this context it clearly takes on its higher meaning.” </a:t>
            </a:r>
            <a:r>
              <a:rPr lang="en-US" dirty="0">
                <a:solidFill>
                  <a:schemeClr val="tx1"/>
                </a:solidFill>
              </a:rPr>
              <a:t>(Daniel H. King, Sr., </a:t>
            </a:r>
            <a:r>
              <a:rPr lang="en-US" i="1" dirty="0">
                <a:solidFill>
                  <a:schemeClr val="tx1"/>
                </a:solidFill>
              </a:rPr>
              <a:t>John</a:t>
            </a:r>
            <a:r>
              <a:rPr lang="en-US" dirty="0">
                <a:solidFill>
                  <a:schemeClr val="tx1"/>
                </a:solidFill>
              </a:rPr>
              <a:t>, Truth Commentaries, Page 254)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2CA22D5-73D9-436B-8133-BDDC1680A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023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12598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9:35-41 – THE SAME GOSPEL THAT OPENS THE EYES OF SOME ALSO BLINDS THE EYES OF OTHERS</a:t>
            </a:r>
          </a:p>
          <a:p>
            <a:pPr marL="0" indent="0">
              <a:buNone/>
            </a:pPr>
            <a:r>
              <a:rPr lang="en-US" sz="2400" b="0" i="0" u="none" strike="noStrike" baseline="0" dirty="0">
                <a:solidFill>
                  <a:schemeClr val="tx1"/>
                </a:solidFill>
              </a:rPr>
              <a:t>9:35-36 – Jesus asked this man, </a:t>
            </a:r>
            <a:r>
              <a:rPr lang="en-US" sz="2400" b="0" i="1" u="none" strike="noStrike" baseline="0" dirty="0">
                <a:solidFill>
                  <a:schemeClr val="tx1"/>
                </a:solidFill>
              </a:rPr>
              <a:t>“Do you believe on the son of God?</a:t>
            </a:r>
            <a:r>
              <a:rPr lang="en-US" sz="2400" i="1" u="none" strike="noStrike" baseline="0" dirty="0">
                <a:solidFill>
                  <a:schemeClr val="tx1"/>
                </a:solidFill>
              </a:rPr>
              <a:t>”</a:t>
            </a:r>
          </a:p>
          <a:p>
            <a:r>
              <a:rPr lang="en-US" sz="2400" b="0" i="0" u="none" strike="noStrike" baseline="0" dirty="0">
                <a:solidFill>
                  <a:schemeClr val="tx1"/>
                </a:solidFill>
              </a:rPr>
              <a:t>The man had earlier affirmed that Jesus was a prophet </a:t>
            </a:r>
            <a:br>
              <a:rPr lang="en-US" sz="2400" b="0" i="0" u="none" strike="noStrike" baseline="0" dirty="0">
                <a:solidFill>
                  <a:schemeClr val="tx1"/>
                </a:solidFill>
              </a:rPr>
            </a:br>
            <a:r>
              <a:rPr lang="en-US" sz="2400" b="0" i="0" u="none" strike="noStrike" baseline="0" dirty="0">
                <a:solidFill>
                  <a:schemeClr val="tx1"/>
                </a:solidFill>
              </a:rPr>
              <a:t>(verse 17), but the question of whether Jesus was the Son of God had not occurred to him.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66736EB-BA36-4D67-B6A1-E05287BE5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59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172489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9:37-38 – Jesus here clearly presents himself to be the Son of God.</a:t>
            </a:r>
          </a:p>
          <a:p>
            <a:r>
              <a:rPr lang="en-US" sz="2400" dirty="0">
                <a:solidFill>
                  <a:schemeClr val="tx1"/>
                </a:solidFill>
              </a:rPr>
              <a:t> This man affirms, </a:t>
            </a:r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Lord, I believe</a:t>
            </a:r>
            <a:r>
              <a:rPr lang="en-US" sz="3200" i="1" dirty="0">
                <a:solidFill>
                  <a:schemeClr val="tx1"/>
                </a:solidFill>
              </a:rPr>
              <a:t>.”</a:t>
            </a:r>
            <a:br>
              <a:rPr lang="en-US" sz="3200" b="1" i="1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He then worships Jesus. (cf. Matthew 4:10)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038C5E7E-3812-4DA9-AA29-9548FFF38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941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524643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9:39 – The same gospel that enlightens some also blinds others. cf. Matthew 10:34</a:t>
            </a:r>
          </a:p>
          <a:p>
            <a:r>
              <a:rPr lang="en-US" sz="2400" dirty="0">
                <a:solidFill>
                  <a:schemeClr val="tx1"/>
                </a:solidFill>
              </a:rPr>
              <a:t>All men are judged by their reaction to Jesus and His word. (John 12:48)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These stubborn Jews would not receive Jesus, but this man born blind humbly receives Him.</a:t>
            </a:r>
          </a:p>
          <a:p>
            <a:r>
              <a:rPr lang="en-US" sz="2400" dirty="0">
                <a:solidFill>
                  <a:schemeClr val="tx1"/>
                </a:solidFill>
              </a:rPr>
              <a:t>Saul of Tarsus, had rejected the Christ, but then later came to realize that Jesus is the Son of God.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(Acts 26:9-10; 1 Timothy 1:12-16)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Those who have honest hearts will see.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Those with self-righteous hearts who claim to see, will be made blind. (cf. Matthew 13:13-15; 2 Thessalonians 2:9-12)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8B8A7E-B6DE-4FC1-B71F-81F048346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404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243169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9:40-41 – These arrogant Pharisees asked,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i="1" dirty="0">
                <a:solidFill>
                  <a:schemeClr val="tx1"/>
                </a:solidFill>
              </a:rPr>
              <a:t>“Are we blind also?”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Their pride had blinded them to the truth that Jesus is the Christ.</a:t>
            </a:r>
          </a:p>
          <a:p>
            <a:r>
              <a:rPr lang="en-US" sz="2400" dirty="0">
                <a:solidFill>
                  <a:schemeClr val="tx1"/>
                </a:solidFill>
              </a:rPr>
              <a:t>By rejecting the Christ, they had proved themselves to yet be in sin. (John 3:18-21; cf. 2 Thessalonians 2:10)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A8F82C73-CBD3-4547-9BA5-DDEABA38B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0"/>
            <a:ext cx="7200900" cy="1078500"/>
          </a:xfrm>
        </p:spPr>
        <p:txBody>
          <a:bodyPr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Contention Over The Man Born Blind John 9:1-41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501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93287-6B5E-4F40-A1C7-07C5AEEE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304802"/>
            <a:ext cx="7200900" cy="1078500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Discourse on the Good Shepherd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John 10:1-21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D2C05-6F6D-4479-9125-CCD4BC8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699" y="1484674"/>
            <a:ext cx="7915276" cy="372961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AN ALLEGORY ABOUT A SHEPHERD AND SHEEP. John 10:1-6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10:1-6 – The King James Version uses the word “parable” (verse 6) to describe what Jesus says. (also the ASV)</a:t>
            </a:r>
          </a:p>
          <a:p>
            <a:r>
              <a:rPr lang="en-US" sz="2400" dirty="0">
                <a:solidFill>
                  <a:schemeClr val="tx1"/>
                </a:solidFill>
              </a:rPr>
              <a:t>Note however that the Gospel of John contains no parables like those found in the other gospels.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NKJV uses the word </a:t>
            </a:r>
            <a:r>
              <a:rPr lang="en-US" sz="2400" i="1" dirty="0">
                <a:solidFill>
                  <a:schemeClr val="tx1"/>
                </a:solidFill>
              </a:rPr>
              <a:t>“illustration.”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NASV uses the expression </a:t>
            </a:r>
            <a:r>
              <a:rPr lang="en-US" sz="2400" i="1" dirty="0">
                <a:solidFill>
                  <a:schemeClr val="tx1"/>
                </a:solidFill>
              </a:rPr>
              <a:t>“figure of speech.”</a:t>
            </a:r>
          </a:p>
        </p:txBody>
      </p:sp>
    </p:spTree>
    <p:extLst>
      <p:ext uri="{BB962C8B-B14F-4D97-AF65-F5344CB8AC3E}">
        <p14:creationId xmlns:p14="http://schemas.microsoft.com/office/powerpoint/2010/main" val="78438463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3663</TotalTime>
  <Words>1159</Words>
  <Application>Microsoft Office PowerPoint</Application>
  <PresentationFormat>On-screen Show (4:3)</PresentationFormat>
  <Paragraphs>77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Impact</vt:lpstr>
      <vt:lpstr>Crop</vt:lpstr>
      <vt:lpstr>Lesson 14: Further Activities In Jerusalem And Judea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Contention Over The Man Born Blind John 9:1-41</vt:lpstr>
      <vt:lpstr>Discourse on the Good Shepherd John 10:1-21</vt:lpstr>
      <vt:lpstr>Discourse on the Good Shepherd John 10:1-21</vt:lpstr>
      <vt:lpstr>Discourse on the Good Shepherd John 10:1-21</vt:lpstr>
      <vt:lpstr>Discourse on the Good Shepherd John 10:1-21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13: In Jerusalem For the Feast</dc:title>
  <dc:creator>mgalloway2715@gmail.com</dc:creator>
  <cp:lastModifiedBy>Richard Lidh</cp:lastModifiedBy>
  <cp:revision>81</cp:revision>
  <cp:lastPrinted>2021-03-06T20:21:00Z</cp:lastPrinted>
  <dcterms:created xsi:type="dcterms:W3CDTF">2021-01-27T18:21:15Z</dcterms:created>
  <dcterms:modified xsi:type="dcterms:W3CDTF">2021-03-06T20:21:04Z</dcterms:modified>
</cp:coreProperties>
</file>